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3" r:id="rId3"/>
    <p:sldId id="259" r:id="rId4"/>
    <p:sldId id="261" r:id="rId5"/>
    <p:sldId id="258" r:id="rId6"/>
    <p:sldId id="262" r:id="rId7"/>
    <p:sldId id="264"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0" autoAdjust="0"/>
    <p:restoredTop sz="94660"/>
  </p:normalViewPr>
  <p:slideViewPr>
    <p:cSldViewPr snapToGrid="0" snapToObjects="1">
      <p:cViewPr varScale="1">
        <p:scale>
          <a:sx n="116" d="100"/>
          <a:sy n="116" d="100"/>
        </p:scale>
        <p:origin x="-15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FFC1D4D-2E7D-CA45-8D8C-9CE214FCE927}" type="datetimeFigureOut">
              <a:rPr lang="en-US" smtClean="0"/>
              <a:t>08/04/2014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401177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FC1D4D-2E7D-CA45-8D8C-9CE214FCE927}" type="datetimeFigureOut">
              <a:rPr lang="en-US" smtClean="0"/>
              <a:t>08/04/2014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113785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FC1D4D-2E7D-CA45-8D8C-9CE214FCE927}" type="datetimeFigureOut">
              <a:rPr lang="en-US" smtClean="0"/>
              <a:t>08/04/2014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20516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FC1D4D-2E7D-CA45-8D8C-9CE214FCE927}" type="datetimeFigureOut">
              <a:rPr lang="en-US" smtClean="0"/>
              <a:t>08/04/2014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61902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FFC1D4D-2E7D-CA45-8D8C-9CE214FCE927}" type="datetimeFigureOut">
              <a:rPr lang="en-US" smtClean="0"/>
              <a:t>08/04/2014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338760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FFC1D4D-2E7D-CA45-8D8C-9CE214FCE927}" type="datetimeFigureOut">
              <a:rPr lang="en-US" smtClean="0"/>
              <a:t>08/04/2014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130306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FFC1D4D-2E7D-CA45-8D8C-9CE214FCE927}" type="datetimeFigureOut">
              <a:rPr lang="en-US" smtClean="0"/>
              <a:t>08/04/2014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164833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FFC1D4D-2E7D-CA45-8D8C-9CE214FCE927}" type="datetimeFigureOut">
              <a:rPr lang="en-US" smtClean="0"/>
              <a:t>08/04/2014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411244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C1D4D-2E7D-CA45-8D8C-9CE214FCE927}" type="datetimeFigureOut">
              <a:rPr lang="en-US" smtClean="0"/>
              <a:t>08/04/2014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267610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FC1D4D-2E7D-CA45-8D8C-9CE214FCE927}" type="datetimeFigureOut">
              <a:rPr lang="en-US" smtClean="0"/>
              <a:t>08/04/2014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212605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FC1D4D-2E7D-CA45-8D8C-9CE214FCE927}" type="datetimeFigureOut">
              <a:rPr lang="en-US" smtClean="0"/>
              <a:t>08/04/2014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098A4-87AC-B343-B003-1870F6A0BD55}" type="slidenum">
              <a:rPr lang="en-US" smtClean="0"/>
              <a:t>‹n.›</a:t>
            </a:fld>
            <a:endParaRPr lang="en-US"/>
          </a:p>
        </p:txBody>
      </p:sp>
    </p:spTree>
    <p:extLst>
      <p:ext uri="{BB962C8B-B14F-4D97-AF65-F5344CB8AC3E}">
        <p14:creationId xmlns:p14="http://schemas.microsoft.com/office/powerpoint/2010/main" val="2406258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C1D4D-2E7D-CA45-8D8C-9CE214FCE927}" type="datetimeFigureOut">
              <a:rPr lang="en-US" smtClean="0"/>
              <a:t>08/04/2014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098A4-87AC-B343-B003-1870F6A0BD55}" type="slidenum">
              <a:rPr lang="en-US" smtClean="0"/>
              <a:t>‹n.›</a:t>
            </a:fld>
            <a:endParaRPr lang="en-US"/>
          </a:p>
        </p:txBody>
      </p:sp>
    </p:spTree>
    <p:extLst>
      <p:ext uri="{BB962C8B-B14F-4D97-AF65-F5344CB8AC3E}">
        <p14:creationId xmlns:p14="http://schemas.microsoft.com/office/powerpoint/2010/main" val="2359628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emf"/><Relationship Id="rId5" Type="http://schemas.openxmlformats.org/officeDocument/2006/relationships/image" Target="../media/image5.JP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636" y="548680"/>
            <a:ext cx="8017163" cy="857248"/>
          </a:xfrm>
          <a:solidFill>
            <a:schemeClr val="bg1"/>
          </a:solidFill>
        </p:spPr>
        <p:txBody>
          <a:bodyPr>
            <a:noAutofit/>
          </a:bodyPr>
          <a:lstStyle/>
          <a:p>
            <a:r>
              <a:rPr lang="en-GB" sz="3200" dirty="0" smtClean="0"/>
              <a:t>Intergovernmental Panel on Climate Change (IPCC)</a:t>
            </a:r>
            <a:endParaRPr lang="en-GB" sz="3200" dirty="0"/>
          </a:p>
        </p:txBody>
      </p:sp>
      <p:sp>
        <p:nvSpPr>
          <p:cNvPr id="4" name="Content Placeholder 3"/>
          <p:cNvSpPr>
            <a:spLocks noGrp="1"/>
          </p:cNvSpPr>
          <p:nvPr>
            <p:ph idx="1"/>
          </p:nvPr>
        </p:nvSpPr>
        <p:spPr>
          <a:solidFill>
            <a:schemeClr val="bg1"/>
          </a:solidFill>
        </p:spPr>
        <p:txBody>
          <a:bodyPr>
            <a:normAutofit lnSpcReduction="10000"/>
          </a:bodyPr>
          <a:lstStyle/>
          <a:p>
            <a:pPr lvl="0"/>
            <a:r>
              <a:rPr lang="en-GB" sz="2800" dirty="0"/>
              <a:t>Established </a:t>
            </a:r>
            <a:r>
              <a:rPr lang="en-GB" sz="2800" dirty="0" smtClean="0"/>
              <a:t>1988</a:t>
            </a:r>
            <a:endParaRPr lang="en-GB" sz="2800" dirty="0"/>
          </a:p>
          <a:p>
            <a:pPr lvl="0"/>
            <a:r>
              <a:rPr lang="en-GB" sz="2800" dirty="0"/>
              <a:t>Co-sponsored by World Meteorological Organization (WMO) and United Nations Environment Programme (UNEP</a:t>
            </a:r>
            <a:r>
              <a:rPr lang="en-GB" sz="2800" dirty="0" smtClean="0"/>
              <a:t>)</a:t>
            </a:r>
            <a:endParaRPr lang="en-GB" sz="2800" dirty="0"/>
          </a:p>
          <a:p>
            <a:pPr lvl="0"/>
            <a:r>
              <a:rPr lang="en-GB" sz="2800" dirty="0"/>
              <a:t>Working Group I (the physical science basis)</a:t>
            </a:r>
          </a:p>
          <a:p>
            <a:pPr lvl="0"/>
            <a:r>
              <a:rPr lang="en-GB" sz="2800" dirty="0"/>
              <a:t>Working Group II (impacts, adaptation and vulnerability)</a:t>
            </a:r>
          </a:p>
          <a:p>
            <a:pPr lvl="0"/>
            <a:r>
              <a:rPr lang="en-GB" sz="2800" dirty="0"/>
              <a:t>Working Group III (mitigation)</a:t>
            </a:r>
          </a:p>
          <a:p>
            <a:pPr lvl="0"/>
            <a:r>
              <a:rPr lang="en-GB" sz="2800" dirty="0"/>
              <a:t>A</a:t>
            </a:r>
            <a:r>
              <a:rPr lang="en-GB" sz="2800" dirty="0" smtClean="0"/>
              <a:t>ssessment reports</a:t>
            </a:r>
            <a:r>
              <a:rPr lang="en-GB" sz="2800" dirty="0"/>
              <a:t>: </a:t>
            </a:r>
            <a:r>
              <a:rPr lang="en-GB" sz="2800" dirty="0" smtClean="0"/>
              <a:t>1990 (FAR), 1995 (SAR), 2001 (TAR), 2007 (AR4), 2014 (AR5)</a:t>
            </a:r>
            <a:endParaRPr lang="en-GB" sz="2800" dirty="0"/>
          </a:p>
        </p:txBody>
      </p:sp>
      <p:pic>
        <p:nvPicPr>
          <p:cNvPr id="3" name="Picture 2" descr="IPCC logo.jpeg"/>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0"/>
            <a:ext cx="9479118" cy="6858000"/>
          </a:xfrm>
          <a:prstGeom prst="rect">
            <a:avLst/>
          </a:prstGeom>
        </p:spPr>
      </p:pic>
    </p:spTree>
    <p:extLst>
      <p:ext uri="{BB962C8B-B14F-4D97-AF65-F5344CB8AC3E}">
        <p14:creationId xmlns:p14="http://schemas.microsoft.com/office/powerpoint/2010/main" val="41591899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Baskerville"/>
                <a:cs typeface="Baskerville"/>
              </a:rPr>
              <a:t>A Scientific and Intergovernmental </a:t>
            </a:r>
            <a:r>
              <a:rPr lang="en-US" sz="3600" dirty="0">
                <a:latin typeface="Baskerville"/>
                <a:cs typeface="Baskerville"/>
              </a:rPr>
              <a:t>B</a:t>
            </a:r>
            <a:r>
              <a:rPr lang="en-US" sz="3600" dirty="0" smtClean="0">
                <a:latin typeface="Baskerville"/>
                <a:cs typeface="Baskerville"/>
              </a:rPr>
              <a:t>ody</a:t>
            </a:r>
            <a:endParaRPr lang="en-US" sz="3600" dirty="0">
              <a:latin typeface="Baskerville"/>
              <a:cs typeface="Baskerville"/>
            </a:endParaRPr>
          </a:p>
        </p:txBody>
      </p:sp>
      <p:sp>
        <p:nvSpPr>
          <p:cNvPr id="4" name="TextBox 3"/>
          <p:cNvSpPr txBox="1"/>
          <p:nvPr/>
        </p:nvSpPr>
        <p:spPr>
          <a:xfrm>
            <a:off x="457200" y="1651000"/>
            <a:ext cx="1967205" cy="923330"/>
          </a:xfrm>
          <a:prstGeom prst="rect">
            <a:avLst/>
          </a:prstGeom>
          <a:noFill/>
        </p:spPr>
        <p:txBody>
          <a:bodyPr wrap="none" rtlCol="0">
            <a:spAutoFit/>
          </a:bodyPr>
          <a:lstStyle/>
          <a:p>
            <a:pPr marL="342900" indent="-342900">
              <a:buAutoNum type="arabicParenR"/>
            </a:pPr>
            <a:r>
              <a:rPr lang="en-US" dirty="0" smtClean="0">
                <a:latin typeface="Baskerville"/>
                <a:cs typeface="Baskerville"/>
              </a:rPr>
              <a:t>The Secretariat</a:t>
            </a:r>
          </a:p>
          <a:p>
            <a:pPr marL="342900" indent="-342900">
              <a:buAutoNum type="arabicParenR"/>
            </a:pPr>
            <a:endParaRPr lang="en-US" dirty="0" smtClean="0">
              <a:latin typeface="Baskerville"/>
              <a:cs typeface="Baskerville"/>
            </a:endParaRPr>
          </a:p>
          <a:p>
            <a:endParaRPr lang="en-US" dirty="0">
              <a:latin typeface="Baskerville"/>
              <a:cs typeface="Baskerville"/>
            </a:endParaRPr>
          </a:p>
        </p:txBody>
      </p:sp>
      <p:pic>
        <p:nvPicPr>
          <p:cNvPr id="5" name="Content Placeholder 5" descr="Secretariat.jpg"/>
          <p:cNvPicPr>
            <a:picLocks noChangeAspect="1"/>
          </p:cNvPicPr>
          <p:nvPr/>
        </p:nvPicPr>
        <p:blipFill>
          <a:blip r:embed="rId2">
            <a:extLst>
              <a:ext uri="{28A0092B-C50C-407E-A947-70E740481C1C}">
                <a14:useLocalDpi xmlns:a14="http://schemas.microsoft.com/office/drawing/2010/main" val="0"/>
              </a:ext>
            </a:extLst>
          </a:blip>
          <a:srcRect t="13336" b="13336"/>
          <a:stretch>
            <a:fillRect/>
          </a:stretch>
        </p:blipFill>
        <p:spPr>
          <a:xfrm>
            <a:off x="457200" y="2087265"/>
            <a:ext cx="2146299" cy="1384068"/>
          </a:xfrm>
          <a:prstGeom prst="rect">
            <a:avLst/>
          </a:prstGeom>
        </p:spPr>
      </p:pic>
      <p:sp>
        <p:nvSpPr>
          <p:cNvPr id="6" name="TextBox 5"/>
          <p:cNvSpPr txBox="1"/>
          <p:nvPr/>
        </p:nvSpPr>
        <p:spPr>
          <a:xfrm>
            <a:off x="3577167" y="1841500"/>
            <a:ext cx="1368358" cy="923330"/>
          </a:xfrm>
          <a:prstGeom prst="rect">
            <a:avLst/>
          </a:prstGeom>
          <a:noFill/>
        </p:spPr>
        <p:txBody>
          <a:bodyPr wrap="none" rtlCol="0">
            <a:spAutoFit/>
          </a:bodyPr>
          <a:lstStyle/>
          <a:p>
            <a:r>
              <a:rPr lang="en-US" dirty="0" smtClean="0">
                <a:latin typeface="Baskerville"/>
                <a:cs typeface="Baskerville"/>
              </a:rPr>
              <a:t>2) The Panel</a:t>
            </a:r>
          </a:p>
          <a:p>
            <a:endParaRPr lang="en-US" dirty="0">
              <a:latin typeface="Baskerville"/>
              <a:cs typeface="Baskerville"/>
            </a:endParaRPr>
          </a:p>
          <a:p>
            <a:r>
              <a:rPr lang="en-US" dirty="0" smtClean="0">
                <a:latin typeface="Baskerville"/>
                <a:cs typeface="Baskerville"/>
              </a:rPr>
              <a:t> </a:t>
            </a:r>
            <a:endParaRPr lang="en-US" dirty="0">
              <a:latin typeface="Baskerville"/>
              <a:cs typeface="Baskerville"/>
            </a:endParaRPr>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867" y="2315759"/>
            <a:ext cx="3034666" cy="1248834"/>
          </a:xfrm>
          <a:prstGeom prst="rect">
            <a:avLst/>
          </a:prstGeom>
        </p:spPr>
      </p:pic>
      <p:sp>
        <p:nvSpPr>
          <p:cNvPr id="8" name="TextBox 7"/>
          <p:cNvSpPr txBox="1"/>
          <p:nvPr/>
        </p:nvSpPr>
        <p:spPr>
          <a:xfrm>
            <a:off x="6815667" y="2087265"/>
            <a:ext cx="1531339" cy="1477328"/>
          </a:xfrm>
          <a:prstGeom prst="rect">
            <a:avLst/>
          </a:prstGeom>
          <a:noFill/>
        </p:spPr>
        <p:txBody>
          <a:bodyPr wrap="none" rtlCol="0">
            <a:spAutoFit/>
          </a:bodyPr>
          <a:lstStyle/>
          <a:p>
            <a:r>
              <a:rPr lang="en-US" dirty="0" smtClean="0">
                <a:latin typeface="Baskerville"/>
                <a:cs typeface="Baskerville"/>
              </a:rPr>
              <a:t>3) The Bureau</a:t>
            </a:r>
          </a:p>
          <a:p>
            <a:endParaRPr lang="en-US" dirty="0">
              <a:latin typeface="Baskerville"/>
              <a:cs typeface="Baskerville"/>
            </a:endParaRPr>
          </a:p>
          <a:p>
            <a:endParaRPr lang="en-US" dirty="0" smtClean="0">
              <a:latin typeface="Baskerville"/>
              <a:cs typeface="Baskerville"/>
            </a:endParaRPr>
          </a:p>
          <a:p>
            <a:endParaRPr lang="en-US" dirty="0">
              <a:latin typeface="Baskerville"/>
              <a:cs typeface="Baskerville"/>
            </a:endParaRPr>
          </a:p>
          <a:p>
            <a:r>
              <a:rPr lang="en-US" dirty="0" smtClean="0">
                <a:latin typeface="Baskerville"/>
                <a:cs typeface="Baskerville"/>
              </a:rPr>
              <a:t> </a:t>
            </a:r>
            <a:endParaRPr lang="en-US" dirty="0">
              <a:latin typeface="Baskerville"/>
              <a:cs typeface="Baskerville"/>
            </a:endParaRPr>
          </a:p>
        </p:txBody>
      </p:sp>
      <p:pic>
        <p:nvPicPr>
          <p:cNvPr id="9" name="Content Placeholder 3"/>
          <p:cNvPicPr>
            <a:picLocks/>
          </p:cNvPicPr>
          <p:nvPr/>
        </p:nvPicPr>
        <p:blipFill rotWithShape="1">
          <a:blip r:embed="rId4">
            <a:extLst>
              <a:ext uri="{28A0092B-C50C-407E-A947-70E740481C1C}">
                <a14:useLocalDpi xmlns:a14="http://schemas.microsoft.com/office/drawing/2010/main" val="0"/>
              </a:ext>
            </a:extLst>
          </a:blip>
          <a:srcRect l="-14420" t="6963" r="-14751"/>
          <a:stretch/>
        </p:blipFill>
        <p:spPr bwMode="auto">
          <a:xfrm>
            <a:off x="6705283" y="2574331"/>
            <a:ext cx="2290549" cy="2294002"/>
          </a:xfrm>
          <a:prstGeom prst="rect">
            <a:avLst/>
          </a:prstGeom>
          <a:noFill/>
          <a:ln w="9525" cmpd="sng">
            <a:solidFill>
              <a:srgbClr val="000000"/>
            </a:solidFill>
            <a:miter lim="800000"/>
            <a:headEnd/>
            <a:tailEnd/>
          </a:ln>
          <a:effectLst/>
        </p:spPr>
      </p:pic>
      <p:sp>
        <p:nvSpPr>
          <p:cNvPr id="10" name="TextBox 9"/>
          <p:cNvSpPr txBox="1"/>
          <p:nvPr/>
        </p:nvSpPr>
        <p:spPr>
          <a:xfrm>
            <a:off x="485841" y="4127502"/>
            <a:ext cx="1938563" cy="923330"/>
          </a:xfrm>
          <a:prstGeom prst="rect">
            <a:avLst/>
          </a:prstGeom>
          <a:noFill/>
        </p:spPr>
        <p:txBody>
          <a:bodyPr wrap="square" rtlCol="0">
            <a:spAutoFit/>
          </a:bodyPr>
          <a:lstStyle/>
          <a:p>
            <a:r>
              <a:rPr lang="en-US" dirty="0" smtClean="0">
                <a:latin typeface="Baskerville"/>
                <a:cs typeface="Baskerville"/>
              </a:rPr>
              <a:t>4) The Authors</a:t>
            </a:r>
          </a:p>
          <a:p>
            <a:endParaRPr lang="en-US" dirty="0">
              <a:latin typeface="Baskerville"/>
              <a:cs typeface="Baskerville"/>
            </a:endParaRPr>
          </a:p>
          <a:p>
            <a:r>
              <a:rPr lang="en-US" dirty="0" smtClean="0">
                <a:latin typeface="Baskerville"/>
                <a:cs typeface="Baskerville"/>
              </a:rPr>
              <a:t> </a:t>
            </a:r>
            <a:endParaRPr lang="en-US" dirty="0">
              <a:latin typeface="Baskerville"/>
              <a:cs typeface="Baskerville"/>
            </a:endParaRPr>
          </a:p>
        </p:txBody>
      </p:sp>
      <p:pic>
        <p:nvPicPr>
          <p:cNvPr id="11" name="Content Placeholder 3" descr="authors.JPG"/>
          <p:cNvPicPr>
            <a:picLocks noChangeAspect="1"/>
          </p:cNvPicPr>
          <p:nvPr/>
        </p:nvPicPr>
        <p:blipFill>
          <a:blip r:embed="rId5">
            <a:extLst>
              <a:ext uri="{28A0092B-C50C-407E-A947-70E740481C1C}">
                <a14:useLocalDpi xmlns:a14="http://schemas.microsoft.com/office/drawing/2010/main" val="0"/>
              </a:ext>
            </a:extLst>
          </a:blip>
          <a:srcRect t="13359" b="13359"/>
          <a:stretch>
            <a:fillRect/>
          </a:stretch>
        </p:blipFill>
        <p:spPr>
          <a:xfrm>
            <a:off x="457200" y="4699464"/>
            <a:ext cx="2117657" cy="1164630"/>
          </a:xfrm>
          <a:prstGeom prst="rect">
            <a:avLst/>
          </a:prstGeom>
        </p:spPr>
      </p:pic>
      <p:sp>
        <p:nvSpPr>
          <p:cNvPr id="12" name="TextBox 11"/>
          <p:cNvSpPr txBox="1"/>
          <p:nvPr/>
        </p:nvSpPr>
        <p:spPr>
          <a:xfrm>
            <a:off x="3081867" y="4699464"/>
            <a:ext cx="3623417" cy="1200329"/>
          </a:xfrm>
          <a:prstGeom prst="rect">
            <a:avLst/>
          </a:prstGeom>
          <a:noFill/>
        </p:spPr>
        <p:txBody>
          <a:bodyPr wrap="square" rtlCol="0">
            <a:spAutoFit/>
          </a:bodyPr>
          <a:lstStyle/>
          <a:p>
            <a:r>
              <a:rPr lang="en-US" dirty="0" smtClean="0">
                <a:latin typeface="Baskerville"/>
                <a:cs typeface="Baskerville"/>
              </a:rPr>
              <a:t>5) The Technical Support Units</a:t>
            </a:r>
          </a:p>
          <a:p>
            <a:endParaRPr lang="en-US" dirty="0">
              <a:latin typeface="Baskerville"/>
              <a:cs typeface="Baskerville"/>
            </a:endParaRPr>
          </a:p>
          <a:p>
            <a:endParaRPr lang="en-US" dirty="0" smtClean="0">
              <a:latin typeface="Baskerville"/>
              <a:cs typeface="Baskerville"/>
            </a:endParaRPr>
          </a:p>
          <a:p>
            <a:endParaRPr lang="en-US" dirty="0">
              <a:latin typeface="Baskerville"/>
              <a:cs typeface="Baskerville"/>
            </a:endParaRPr>
          </a:p>
        </p:txBody>
      </p:sp>
      <p:pic>
        <p:nvPicPr>
          <p:cNvPr id="13" name="Picture 12" descr="http://www.ipcc-wg2.gov/organization/images/photo-ebi.jpg"/>
          <p:cNvPicPr/>
          <p:nvPr/>
        </p:nvPicPr>
        <p:blipFill>
          <a:blip r:embed="rId6">
            <a:extLst>
              <a:ext uri="{28A0092B-C50C-407E-A947-70E740481C1C}">
                <a14:useLocalDpi xmlns:a14="http://schemas.microsoft.com/office/drawing/2010/main" val="0"/>
              </a:ext>
            </a:extLst>
          </a:blip>
          <a:srcRect/>
          <a:stretch>
            <a:fillRect/>
          </a:stretch>
        </p:blipFill>
        <p:spPr bwMode="auto">
          <a:xfrm>
            <a:off x="3081867" y="5166058"/>
            <a:ext cx="698500" cy="972275"/>
          </a:xfrm>
          <a:prstGeom prst="rect">
            <a:avLst/>
          </a:prstGeom>
          <a:noFill/>
          <a:ln>
            <a:noFill/>
          </a:ln>
        </p:spPr>
      </p:pic>
      <p:pic>
        <p:nvPicPr>
          <p:cNvPr id="14" name="Picture 13" descr="http://www.ipcc-wg2.gov/organization/images/photo-dokken2.jpg"/>
          <p:cNvPicPr/>
          <p:nvPr/>
        </p:nvPicPr>
        <p:blipFill>
          <a:blip r:embed="rId7">
            <a:extLst>
              <a:ext uri="{28A0092B-C50C-407E-A947-70E740481C1C}">
                <a14:useLocalDpi xmlns:a14="http://schemas.microsoft.com/office/drawing/2010/main" val="0"/>
              </a:ext>
            </a:extLst>
          </a:blip>
          <a:srcRect/>
          <a:stretch>
            <a:fillRect/>
          </a:stretch>
        </p:blipFill>
        <p:spPr bwMode="auto">
          <a:xfrm>
            <a:off x="3780367" y="5166058"/>
            <a:ext cx="812800" cy="972275"/>
          </a:xfrm>
          <a:prstGeom prst="rect">
            <a:avLst/>
          </a:prstGeom>
          <a:noFill/>
          <a:ln>
            <a:noFill/>
          </a:ln>
        </p:spPr>
      </p:pic>
      <p:pic>
        <p:nvPicPr>
          <p:cNvPr id="15" name="Picture 14" descr="http://www.ipcc-wg2.gov/organization/images/photo-Mastrandrea.jpg"/>
          <p:cNvPicPr/>
          <p:nvPr/>
        </p:nvPicPr>
        <p:blipFill>
          <a:blip r:embed="rId8">
            <a:extLst>
              <a:ext uri="{28A0092B-C50C-407E-A947-70E740481C1C}">
                <a14:useLocalDpi xmlns:a14="http://schemas.microsoft.com/office/drawing/2010/main" val="0"/>
              </a:ext>
            </a:extLst>
          </a:blip>
          <a:srcRect/>
          <a:stretch>
            <a:fillRect/>
          </a:stretch>
        </p:blipFill>
        <p:spPr bwMode="auto">
          <a:xfrm>
            <a:off x="4593167" y="5166059"/>
            <a:ext cx="719665" cy="972275"/>
          </a:xfrm>
          <a:prstGeom prst="rect">
            <a:avLst/>
          </a:prstGeom>
          <a:noFill/>
          <a:ln>
            <a:noFill/>
          </a:ln>
        </p:spPr>
      </p:pic>
      <p:pic>
        <p:nvPicPr>
          <p:cNvPr id="16" name="Picture 15" descr="http://www.ipcc-wg2.gov/organization/images/photo-kissel.jpg"/>
          <p:cNvPicPr/>
          <p:nvPr/>
        </p:nvPicPr>
        <p:blipFill>
          <a:blip r:embed="rId9">
            <a:extLst>
              <a:ext uri="{28A0092B-C50C-407E-A947-70E740481C1C}">
                <a14:useLocalDpi xmlns:a14="http://schemas.microsoft.com/office/drawing/2010/main" val="0"/>
              </a:ext>
            </a:extLst>
          </a:blip>
          <a:srcRect/>
          <a:stretch>
            <a:fillRect/>
          </a:stretch>
        </p:blipFill>
        <p:spPr bwMode="auto">
          <a:xfrm>
            <a:off x="5312832" y="5166059"/>
            <a:ext cx="887733" cy="972276"/>
          </a:xfrm>
          <a:prstGeom prst="rect">
            <a:avLst/>
          </a:prstGeom>
          <a:noFill/>
          <a:ln>
            <a:noFill/>
          </a:ln>
        </p:spPr>
      </p:pic>
      <p:pic>
        <p:nvPicPr>
          <p:cNvPr id="17" name="Picture 16"/>
          <p:cNvPicPr>
            <a:picLocks noChangeAspect="1"/>
          </p:cNvPicPr>
          <p:nvPr/>
        </p:nvPicPr>
        <p:blipFill>
          <a:blip r:embed="rId10"/>
          <a:stretch>
            <a:fillRect/>
          </a:stretch>
        </p:blipFill>
        <p:spPr>
          <a:xfrm>
            <a:off x="6200566" y="5156665"/>
            <a:ext cx="790547" cy="981668"/>
          </a:xfrm>
          <a:prstGeom prst="rect">
            <a:avLst/>
          </a:prstGeom>
        </p:spPr>
      </p:pic>
    </p:spTree>
    <p:extLst>
      <p:ext uri="{BB962C8B-B14F-4D97-AF65-F5344CB8AC3E}">
        <p14:creationId xmlns:p14="http://schemas.microsoft.com/office/powerpoint/2010/main" val="38811133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IPCC reports drafted by international teams of scientists, 3 components:</a:t>
            </a:r>
          </a:p>
          <a:p>
            <a:pPr lvl="2">
              <a:buFont typeface="Wingdings" charset="2"/>
              <a:buChar char="Ø"/>
            </a:pPr>
            <a:r>
              <a:rPr lang="en-US" dirty="0" smtClean="0"/>
              <a:t>Full report</a:t>
            </a:r>
          </a:p>
          <a:p>
            <a:pPr lvl="2">
              <a:buFont typeface="Wingdings" charset="2"/>
              <a:buChar char="Ø"/>
            </a:pPr>
            <a:r>
              <a:rPr lang="en-US" dirty="0" smtClean="0"/>
              <a:t>Technical Summary</a:t>
            </a:r>
          </a:p>
          <a:p>
            <a:pPr lvl="2">
              <a:buFont typeface="Wingdings" charset="2"/>
              <a:buChar char="Ø"/>
            </a:pPr>
            <a:r>
              <a:rPr lang="en-US" dirty="0" smtClean="0"/>
              <a:t>Summary for Policymakers (SPM)</a:t>
            </a:r>
          </a:p>
          <a:p>
            <a:r>
              <a:rPr lang="en-US" dirty="0" smtClean="0"/>
              <a:t>Undergo expert and government review</a:t>
            </a:r>
          </a:p>
          <a:p>
            <a:r>
              <a:rPr lang="en-US" dirty="0" smtClean="0"/>
              <a:t>Full report Accepted by member governments</a:t>
            </a:r>
          </a:p>
          <a:p>
            <a:r>
              <a:rPr lang="en-US" dirty="0" smtClean="0"/>
              <a:t>SPM Approved line-by-line (word-by-word) during an intergovernmental meeting</a:t>
            </a:r>
            <a:endParaRPr lang="en-US" dirty="0"/>
          </a:p>
        </p:txBody>
      </p:sp>
    </p:spTree>
    <p:extLst>
      <p:ext uri="{BB962C8B-B14F-4D97-AF65-F5344CB8AC3E}">
        <p14:creationId xmlns:p14="http://schemas.microsoft.com/office/powerpoint/2010/main" val="2887412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report approval session</a:t>
            </a:r>
            <a:endParaRPr lang="en-US" dirty="0"/>
          </a:p>
        </p:txBody>
      </p:sp>
      <p:pic>
        <p:nvPicPr>
          <p:cNvPr id="4" name="Picture 3" descr="approv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4555"/>
            <a:ext cx="4830007" cy="4623077"/>
          </a:xfrm>
          <a:prstGeom prst="rect">
            <a:avLst/>
          </a:prstGeom>
        </p:spPr>
      </p:pic>
      <p:pic>
        <p:nvPicPr>
          <p:cNvPr id="5" name="Picture 4" descr="panel approval 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006" y="1417638"/>
            <a:ext cx="4313994" cy="3231332"/>
          </a:xfrm>
          <a:prstGeom prst="rect">
            <a:avLst/>
          </a:prstGeom>
        </p:spPr>
      </p:pic>
      <p:pic>
        <p:nvPicPr>
          <p:cNvPr id="6" name="Picture 5" descr="panel approva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500" y="4648970"/>
            <a:ext cx="3289300" cy="2209030"/>
          </a:xfrm>
          <a:prstGeom prst="rect">
            <a:avLst/>
          </a:prstGeom>
        </p:spPr>
      </p:pic>
    </p:spTree>
    <p:extLst>
      <p:ext uri="{BB962C8B-B14F-4D97-AF65-F5344CB8AC3E}">
        <p14:creationId xmlns:p14="http://schemas.microsoft.com/office/powerpoint/2010/main" val="1204359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143932" cy="857248"/>
          </a:xfrm>
          <a:solidFill>
            <a:schemeClr val="bg1"/>
          </a:solidFill>
        </p:spPr>
        <p:txBody>
          <a:bodyPr>
            <a:normAutofit/>
          </a:bodyPr>
          <a:lstStyle/>
          <a:p>
            <a:r>
              <a:rPr lang="en-GB" sz="4800" dirty="0" smtClean="0"/>
              <a:t>An Intergovernmental Meeting</a:t>
            </a:r>
            <a:endParaRPr lang="en-GB" sz="4800" dirty="0"/>
          </a:p>
        </p:txBody>
      </p:sp>
      <p:sp>
        <p:nvSpPr>
          <p:cNvPr id="4" name="Content Placeholder 3"/>
          <p:cNvSpPr>
            <a:spLocks noGrp="1"/>
          </p:cNvSpPr>
          <p:nvPr>
            <p:ph idx="1"/>
          </p:nvPr>
        </p:nvSpPr>
        <p:spPr>
          <a:solidFill>
            <a:schemeClr val="bg1"/>
          </a:solidFill>
        </p:spPr>
        <p:txBody>
          <a:bodyPr>
            <a:normAutofit/>
          </a:bodyPr>
          <a:lstStyle/>
          <a:p>
            <a:pPr lvl="0"/>
            <a:r>
              <a:rPr lang="en-GB" sz="2800" dirty="0" smtClean="0"/>
              <a:t>Objective: for governments to accept and approve the latest scientific, socio-economic and environmental knowledge of the climate change problematic, its impacts, adaptation and possible mitigation strategies</a:t>
            </a:r>
          </a:p>
          <a:p>
            <a:pPr lvl="0"/>
            <a:r>
              <a:rPr lang="en-GB" sz="2800" dirty="0" smtClean="0"/>
              <a:t>Problem: Governments have different interests in climate change and the knowledge they accept and approve has the potential to impact their negotiating position within the UN Framework Convention on Climate Change (UNFCCC)</a:t>
            </a:r>
            <a:endParaRPr lang="en-GB" sz="2800" dirty="0"/>
          </a:p>
        </p:txBody>
      </p:sp>
    </p:spTree>
    <p:extLst>
      <p:ext uri="{BB962C8B-B14F-4D97-AF65-F5344CB8AC3E}">
        <p14:creationId xmlns:p14="http://schemas.microsoft.com/office/powerpoint/2010/main" val="28741393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IPCC seminar</a:t>
            </a:r>
            <a:endParaRPr lang="en-US" dirty="0"/>
          </a:p>
        </p:txBody>
      </p:sp>
      <p:sp>
        <p:nvSpPr>
          <p:cNvPr id="3" name="Content Placeholder 2"/>
          <p:cNvSpPr>
            <a:spLocks noGrp="1"/>
          </p:cNvSpPr>
          <p:nvPr>
            <p:ph idx="1"/>
          </p:nvPr>
        </p:nvSpPr>
        <p:spPr>
          <a:xfrm>
            <a:off x="457200" y="1600200"/>
            <a:ext cx="8229600" cy="4934527"/>
          </a:xfrm>
        </p:spPr>
        <p:txBody>
          <a:bodyPr>
            <a:normAutofit fontScale="62500" lnSpcReduction="20000"/>
          </a:bodyPr>
          <a:lstStyle/>
          <a:p>
            <a:r>
              <a:rPr lang="en-US" dirty="0" smtClean="0"/>
              <a:t>6 countries + an SPM text to approve:</a:t>
            </a:r>
          </a:p>
          <a:p>
            <a:pPr marL="0" indent="0">
              <a:buNone/>
            </a:pPr>
            <a:endParaRPr lang="en-US" dirty="0" smtClean="0"/>
          </a:p>
          <a:p>
            <a:pPr lvl="2">
              <a:buFont typeface="Wingdings" charset="2"/>
              <a:buChar char="Ø"/>
            </a:pPr>
            <a:r>
              <a:rPr lang="en-US" sz="2900" dirty="0" smtClean="0"/>
              <a:t>Brazil</a:t>
            </a:r>
          </a:p>
          <a:p>
            <a:pPr lvl="2">
              <a:buFont typeface="Wingdings" charset="2"/>
              <a:buChar char="Ø"/>
            </a:pPr>
            <a:r>
              <a:rPr lang="en-US" sz="2900" dirty="0" smtClean="0"/>
              <a:t>China</a:t>
            </a:r>
          </a:p>
          <a:p>
            <a:pPr lvl="2">
              <a:buFont typeface="Wingdings" charset="2"/>
              <a:buChar char="Ø"/>
            </a:pPr>
            <a:r>
              <a:rPr lang="en-US" sz="2900" dirty="0" smtClean="0"/>
              <a:t>EU</a:t>
            </a:r>
          </a:p>
          <a:p>
            <a:pPr lvl="2">
              <a:buFont typeface="Wingdings" charset="2"/>
              <a:buChar char="Ø"/>
            </a:pPr>
            <a:r>
              <a:rPr lang="en-US" sz="2900" dirty="0" smtClean="0"/>
              <a:t>Russia</a:t>
            </a:r>
          </a:p>
          <a:p>
            <a:pPr lvl="2">
              <a:buFont typeface="Wingdings" charset="2"/>
              <a:buChar char="Ø"/>
            </a:pPr>
            <a:r>
              <a:rPr lang="en-US" sz="2900" dirty="0" smtClean="0"/>
              <a:t>Saudi Arabia</a:t>
            </a:r>
          </a:p>
          <a:p>
            <a:pPr lvl="2">
              <a:buFont typeface="Wingdings" charset="2"/>
              <a:buChar char="Ø"/>
            </a:pPr>
            <a:r>
              <a:rPr lang="en-US" sz="2900" dirty="0" smtClean="0"/>
              <a:t>USA</a:t>
            </a:r>
          </a:p>
          <a:p>
            <a:pPr marL="914400" lvl="2" indent="0">
              <a:buNone/>
            </a:pPr>
            <a:endParaRPr lang="en-US" dirty="0" smtClean="0"/>
          </a:p>
          <a:p>
            <a:r>
              <a:rPr lang="en-US" dirty="0" smtClean="0"/>
              <a:t>Your task: What are your country’s/region’s interests in the climate change problematic?</a:t>
            </a:r>
          </a:p>
          <a:p>
            <a:r>
              <a:rPr lang="en-US" dirty="0" smtClean="0"/>
              <a:t>What is your country’s contribution to global Greenhouse Gas Emissions (GHGs)?</a:t>
            </a:r>
          </a:p>
          <a:p>
            <a:r>
              <a:rPr lang="en-US" dirty="0" smtClean="0"/>
              <a:t>How will IPCC knowledge impact these interests?</a:t>
            </a:r>
          </a:p>
          <a:p>
            <a:r>
              <a:rPr lang="en-US" dirty="0" smtClean="0"/>
              <a:t>Do you want stronger conclusions or weaker conclusions?</a:t>
            </a:r>
          </a:p>
          <a:p>
            <a:r>
              <a:rPr lang="en-US" dirty="0" smtClean="0"/>
              <a:t>Do you want to talk about Mitigation? Financing adaptation? Developing versus Developed? Carbon Dioxide? Methane? Or other GHGs?</a:t>
            </a:r>
            <a:endParaRPr lang="en-US" dirty="0"/>
          </a:p>
        </p:txBody>
      </p:sp>
      <p:pic>
        <p:nvPicPr>
          <p:cNvPr id="5" name="Picture 4" descr="Screen shot 2014-04-06 at 19.01.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882" y="2191038"/>
            <a:ext cx="4956323" cy="1575377"/>
          </a:xfrm>
          <a:prstGeom prst="rect">
            <a:avLst/>
          </a:prstGeom>
        </p:spPr>
      </p:pic>
    </p:spTree>
    <p:extLst>
      <p:ext uri="{BB962C8B-B14F-4D97-AF65-F5344CB8AC3E}">
        <p14:creationId xmlns:p14="http://schemas.microsoft.com/office/powerpoint/2010/main" val="40650658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Content Placeholder 2"/>
          <p:cNvSpPr>
            <a:spLocks noGrp="1"/>
          </p:cNvSpPr>
          <p:nvPr>
            <p:ph idx="1"/>
          </p:nvPr>
        </p:nvSpPr>
        <p:spPr>
          <a:xfrm>
            <a:off x="457200" y="1600200"/>
            <a:ext cx="8229600" cy="4819073"/>
          </a:xfrm>
        </p:spPr>
        <p:txBody>
          <a:bodyPr>
            <a:normAutofit fontScale="92500" lnSpcReduction="20000"/>
          </a:bodyPr>
          <a:lstStyle/>
          <a:p>
            <a:pPr marL="342900" lvl="1" indent="-342900">
              <a:buFont typeface="Arial"/>
              <a:buChar char="•"/>
            </a:pPr>
            <a:r>
              <a:rPr lang="en-US" dirty="0" smtClean="0"/>
              <a:t>Read texts provided and conduct further research on your country/region’s interests in climate change and attitude towards the international negotiating process. Remember</a:t>
            </a:r>
          </a:p>
          <a:p>
            <a:pPr marL="1314450" lvl="3" indent="-457200">
              <a:buFont typeface="Wingdings" charset="2"/>
              <a:buChar char="Ø"/>
            </a:pPr>
            <a:r>
              <a:rPr lang="en-US" sz="1800" dirty="0" smtClean="0"/>
              <a:t>Some country’s interests have remained constant, whilst others have changed over time, depending on: type of government in power, cost of reducing emissions, impacts of climate change, perceived advantages of responding/engaging with international process, level of development. </a:t>
            </a:r>
            <a:r>
              <a:rPr lang="en-US" sz="1800" dirty="0"/>
              <a:t>	</a:t>
            </a:r>
            <a:endParaRPr lang="en-US" sz="1800" dirty="0" smtClean="0"/>
          </a:p>
          <a:p>
            <a:r>
              <a:rPr lang="en-US" sz="2800" dirty="0" smtClean="0"/>
              <a:t>How are these interests likely to effect the country’s attitude towards the SPM text during the approval session? </a:t>
            </a:r>
          </a:p>
          <a:p>
            <a:r>
              <a:rPr lang="en-US" sz="2800" dirty="0" smtClean="0"/>
              <a:t>Opening statement + negotiation of text</a:t>
            </a:r>
          </a:p>
          <a:p>
            <a:r>
              <a:rPr lang="en-US" sz="2800" dirty="0" smtClean="0"/>
              <a:t>Meeting to discuss/clarify delegation’s position: 7</a:t>
            </a:r>
            <a:r>
              <a:rPr lang="en-US" sz="2800" baseline="30000" dirty="0" smtClean="0"/>
              <a:t>th</a:t>
            </a:r>
            <a:r>
              <a:rPr lang="en-US" sz="2800" dirty="0" smtClean="0"/>
              <a:t> May</a:t>
            </a:r>
          </a:p>
          <a:p>
            <a:r>
              <a:rPr lang="en-US" sz="2800" dirty="0" smtClean="0"/>
              <a:t>Seminar: 14</a:t>
            </a:r>
            <a:r>
              <a:rPr lang="en-US" sz="2800" baseline="30000" dirty="0" smtClean="0"/>
              <a:t>th</a:t>
            </a:r>
            <a:r>
              <a:rPr lang="en-US" sz="2800" dirty="0" smtClean="0"/>
              <a:t> May 10:00-12:00</a:t>
            </a:r>
          </a:p>
        </p:txBody>
      </p:sp>
    </p:spTree>
    <p:extLst>
      <p:ext uri="{BB962C8B-B14F-4D97-AF65-F5344CB8AC3E}">
        <p14:creationId xmlns:p14="http://schemas.microsoft.com/office/powerpoint/2010/main" val="41343688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r>
              <a:rPr lang="en-US" baseline="30000" dirty="0" smtClean="0"/>
              <a:t>th</a:t>
            </a:r>
            <a:r>
              <a:rPr lang="en-US" dirty="0" smtClean="0"/>
              <a:t> May meeting times</a:t>
            </a:r>
            <a:endParaRPr lang="en-US" dirty="0"/>
          </a:p>
        </p:txBody>
      </p:sp>
      <p:sp>
        <p:nvSpPr>
          <p:cNvPr id="3" name="Content Placeholder 2"/>
          <p:cNvSpPr>
            <a:spLocks noGrp="1"/>
          </p:cNvSpPr>
          <p:nvPr>
            <p:ph idx="1"/>
          </p:nvPr>
        </p:nvSpPr>
        <p:spPr/>
        <p:txBody>
          <a:bodyPr/>
          <a:lstStyle/>
          <a:p>
            <a:r>
              <a:rPr lang="en-US" dirty="0" smtClean="0"/>
              <a:t>12:30-1:00 Saudi Arabia</a:t>
            </a:r>
          </a:p>
          <a:p>
            <a:r>
              <a:rPr lang="en-US" dirty="0" smtClean="0"/>
              <a:t>1:00-1:30 China</a:t>
            </a:r>
          </a:p>
          <a:p>
            <a:endParaRPr lang="en-US" dirty="0"/>
          </a:p>
          <a:p>
            <a:r>
              <a:rPr lang="en-US" dirty="0" smtClean="0"/>
              <a:t>3:00-3:30 Brazil</a:t>
            </a:r>
          </a:p>
          <a:p>
            <a:r>
              <a:rPr lang="en-US" dirty="0" smtClean="0"/>
              <a:t>3:30-4:00 USA</a:t>
            </a:r>
          </a:p>
          <a:p>
            <a:r>
              <a:rPr lang="en-US" dirty="0" smtClean="0"/>
              <a:t>4:00-4:30 EU</a:t>
            </a:r>
          </a:p>
          <a:p>
            <a:r>
              <a:rPr lang="en-US" dirty="0" smtClean="0"/>
              <a:t>4:30-5:00 Russia</a:t>
            </a:r>
            <a:endParaRPr lang="en-US" dirty="0"/>
          </a:p>
        </p:txBody>
      </p:sp>
    </p:spTree>
    <p:extLst>
      <p:ext uri="{BB962C8B-B14F-4D97-AF65-F5344CB8AC3E}">
        <p14:creationId xmlns:p14="http://schemas.microsoft.com/office/powerpoint/2010/main" val="7649287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TotalTime>
  <Words>452</Words>
  <Application>Microsoft Macintosh PowerPoint</Application>
  <PresentationFormat>Presentazione su schermo (4:3)</PresentationFormat>
  <Paragraphs>64</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Office Theme</vt:lpstr>
      <vt:lpstr>Intergovernmental Panel on Climate Change (IPCC)</vt:lpstr>
      <vt:lpstr>A Scientific and Intergovernmental Body</vt:lpstr>
      <vt:lpstr>The process</vt:lpstr>
      <vt:lpstr>A report approval session</vt:lpstr>
      <vt:lpstr>An Intergovernmental Meeting</vt:lpstr>
      <vt:lpstr>The IPCC seminar</vt:lpstr>
      <vt:lpstr>The Task</vt:lpstr>
      <vt:lpstr>7th May meeting times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IPCC</dc:title>
  <dc:creator>hannah hughes</dc:creator>
  <cp:lastModifiedBy>Catherine Riley</cp:lastModifiedBy>
  <cp:revision>11</cp:revision>
  <dcterms:created xsi:type="dcterms:W3CDTF">2014-04-07T08:49:42Z</dcterms:created>
  <dcterms:modified xsi:type="dcterms:W3CDTF">2014-04-08T00:33:59Z</dcterms:modified>
</cp:coreProperties>
</file>